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0" r:id="rId1"/>
  </p:sldMasterIdLst>
  <p:notesMasterIdLst>
    <p:notesMasterId r:id="rId44"/>
  </p:notesMasterIdLst>
  <p:sldIdLst>
    <p:sldId id="318" r:id="rId2"/>
    <p:sldId id="256" r:id="rId3"/>
    <p:sldId id="258" r:id="rId4"/>
    <p:sldId id="286" r:id="rId5"/>
    <p:sldId id="287" r:id="rId6"/>
    <p:sldId id="261" r:id="rId7"/>
    <p:sldId id="288" r:id="rId8"/>
    <p:sldId id="262" r:id="rId9"/>
    <p:sldId id="263" r:id="rId10"/>
    <p:sldId id="289" r:id="rId11"/>
    <p:sldId id="265" r:id="rId12"/>
    <p:sldId id="290" r:id="rId13"/>
    <p:sldId id="267" r:id="rId14"/>
    <p:sldId id="268" r:id="rId15"/>
    <p:sldId id="291" r:id="rId16"/>
    <p:sldId id="293" r:id="rId17"/>
    <p:sldId id="294" r:id="rId18"/>
    <p:sldId id="273" r:id="rId19"/>
    <p:sldId id="295" r:id="rId20"/>
    <p:sldId id="296" r:id="rId21"/>
    <p:sldId id="297" r:id="rId22"/>
    <p:sldId id="298" r:id="rId23"/>
    <p:sldId id="299" r:id="rId24"/>
    <p:sldId id="274" r:id="rId25"/>
    <p:sldId id="300" r:id="rId26"/>
    <p:sldId id="275" r:id="rId27"/>
    <p:sldId id="276" r:id="rId28"/>
    <p:sldId id="302" r:id="rId29"/>
    <p:sldId id="301" r:id="rId30"/>
    <p:sldId id="322" r:id="rId31"/>
    <p:sldId id="277" r:id="rId32"/>
    <p:sldId id="278" r:id="rId33"/>
    <p:sldId id="303" r:id="rId34"/>
    <p:sldId id="279" r:id="rId35"/>
    <p:sldId id="304" r:id="rId36"/>
    <p:sldId id="305" r:id="rId37"/>
    <p:sldId id="308" r:id="rId38"/>
    <p:sldId id="312" r:id="rId39"/>
    <p:sldId id="314" r:id="rId40"/>
    <p:sldId id="281" r:id="rId41"/>
    <p:sldId id="306" r:id="rId42"/>
    <p:sldId id="282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4655" autoAdjust="0"/>
    <p:restoredTop sz="94660"/>
  </p:normalViewPr>
  <p:slideViewPr>
    <p:cSldViewPr>
      <p:cViewPr varScale="1">
        <p:scale>
          <a:sx n="73" d="100"/>
          <a:sy n="73" d="100"/>
        </p:scale>
        <p:origin x="-18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C27C0B-A881-4BBF-8234-2F40E2C7B520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D0B23D-5FAE-4FC7-A04E-A6365F002AA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Page 17….jot down in the guide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AB72D-E883-4450-A957-5735379DE19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0B23D-5FAE-4FC7-A04E-A6365F002AA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A11DBE-AADC-4D93-91E3-1717C50D8EA8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0B23D-5FAE-4FC7-A04E-A6365F002AA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CFB155-A01C-45B2-AEA4-192E7E63F7C4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3E1EBF-51F6-4645-9A90-8CBA2A955498}" type="slidenum">
              <a:rPr lang="en-US" smtClean="0"/>
              <a:pPr/>
              <a:t>24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1B097BA-51EC-4F24-9C18-ED435ED7A1B9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F7EBE4A-A77C-4483-B882-0F6BBACD8D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1B097BA-51EC-4F24-9C18-ED435ED7A1B9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F7EBE4A-A77C-4483-B882-0F6BBACD8D6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1B097BA-51EC-4F24-9C18-ED435ED7A1B9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F7EBE4A-A77C-4483-B882-0F6BBACD8D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97BA-51EC-4F24-9C18-ED435ED7A1B9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EBE4A-A77C-4483-B882-0F6BBACD8D6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97BA-51EC-4F24-9C18-ED435ED7A1B9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EBE4A-A77C-4483-B882-0F6BBACD8D6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1B097BA-51EC-4F24-9C18-ED435ED7A1B9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F7EBE4A-A77C-4483-B882-0F6BBACD8D6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97BA-51EC-4F24-9C18-ED435ED7A1B9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EBE4A-A77C-4483-B882-0F6BBACD8D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1B097BA-51EC-4F24-9C18-ED435ED7A1B9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F7EBE4A-A77C-4483-B882-0F6BBACD8D6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1B097BA-51EC-4F24-9C18-ED435ED7A1B9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F7EBE4A-A77C-4483-B882-0F6BBACD8D6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97BA-51EC-4F24-9C18-ED435ED7A1B9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EBE4A-A77C-4483-B882-0F6BBACD8D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97BA-51EC-4F24-9C18-ED435ED7A1B9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EBE4A-A77C-4483-B882-0F6BBACD8D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76200"/>
            <a:ext cx="88392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1430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430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Department of Chemical Engineering, University of Michigan, Ann Arbor</a:t>
            </a:r>
            <a:endParaRPr lang="tr-T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A5D539-A083-4354-A50C-8DD5937C16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F2DABA-34E2-40A6-BDEC-29417506ADAC}" type="datetime1">
              <a:rPr lang="en-US"/>
              <a:pPr>
                <a:defRPr/>
              </a:pPr>
              <a:t>7/6/2016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1B097BA-51EC-4F24-9C18-ED435ED7A1B9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F7EBE4A-A77C-4483-B882-0F6BBACD8D6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09800" y="4495800"/>
            <a:ext cx="6172200" cy="1894362"/>
          </a:xfrm>
        </p:spPr>
        <p:txBody>
          <a:bodyPr>
            <a:normAutofit fontScale="90000"/>
          </a:bodyPr>
          <a:lstStyle/>
          <a:p>
            <a:r>
              <a:rPr lang="en-US" sz="4900" dirty="0" smtClean="0">
                <a:latin typeface="Andalus" pitchFamily="18" charset="-78"/>
                <a:cs typeface="Andalus" pitchFamily="18" charset="-78"/>
              </a:rPr>
              <a:t>I am creative when I……</a:t>
            </a:r>
            <a:r>
              <a:rPr lang="en-US" sz="4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en-US" sz="4400" dirty="0" smtClean="0">
                <a:latin typeface="Andalus" pitchFamily="18" charset="-78"/>
                <a:cs typeface="Andalus" pitchFamily="18" charset="-78"/>
              </a:rPr>
            </a:br>
            <a:endParaRPr lang="en-US" dirty="0"/>
          </a:p>
        </p:txBody>
      </p:sp>
      <p:pic>
        <p:nvPicPr>
          <p:cNvPr id="25602" name="Picture 2" descr="http://media4.picsearch.com/is?faR6ysINczCJ_tr8_nLBYmaco6A7MuY8TBDQx9XC-ko&amp;height=2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1800" y="685800"/>
            <a:ext cx="3876831" cy="39579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ENABLERS AND OBSTACLES TO CREATIVITY</a:t>
            </a:r>
            <a:br>
              <a:rPr lang="en-US" dirty="0" smtClean="0"/>
            </a:br>
            <a:endParaRPr lang="en-US" sz="2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Causes of Mental Blocks</a:t>
            </a:r>
            <a:endParaRPr lang="en-US" dirty="0" smtClean="0"/>
          </a:p>
        </p:txBody>
      </p:sp>
      <p:sp>
        <p:nvSpPr>
          <p:cNvPr id="307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1EA754C-87EF-4B52-A40B-2F469AFB68B2}" type="slidenum">
              <a:rPr lang="tr-TR" smtClean="0"/>
              <a:pPr/>
              <a:t>3</a:t>
            </a:fld>
            <a:endParaRPr lang="tr-TR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08063" y="2022475"/>
            <a:ext cx="6500812" cy="10747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defRPr/>
            </a:pPr>
            <a:endParaRPr lang="en-US" sz="3200" b="1" dirty="0">
              <a:solidFill>
                <a:srgbClr val="000000"/>
              </a:solidFill>
              <a:latin typeface="Book Antiqua" pitchFamily="18" charset="0"/>
            </a:endParaRPr>
          </a:p>
          <a:p>
            <a:pPr algn="l" eaLnBrk="0" hangingPunct="0">
              <a:defRPr/>
            </a:pPr>
            <a:r>
              <a:rPr lang="en-US" sz="3200" b="1" dirty="0">
                <a:solidFill>
                  <a:srgbClr val="000000"/>
                </a:solidFill>
                <a:latin typeface="+mn-lt"/>
              </a:rPr>
              <a:t>           </a:t>
            </a:r>
            <a:endParaRPr lang="en-US" sz="2800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3079" name="Rectangle 3"/>
          <p:cNvSpPr>
            <a:spLocks noChangeArrowheads="1"/>
          </p:cNvSpPr>
          <p:nvPr/>
        </p:nvSpPr>
        <p:spPr bwMode="auto">
          <a:xfrm>
            <a:off x="2627313" y="2220913"/>
            <a:ext cx="317500" cy="273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1800" b="1" i="1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3080" name="Rectangle 4"/>
          <p:cNvSpPr>
            <a:spLocks noChangeArrowheads="1"/>
          </p:cNvSpPr>
          <p:nvPr/>
        </p:nvSpPr>
        <p:spPr bwMode="auto">
          <a:xfrm>
            <a:off x="2711450" y="2220913"/>
            <a:ext cx="317500" cy="273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1800" b="1" i="1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3081" name="Freeform 6"/>
          <p:cNvSpPr>
            <a:spLocks/>
          </p:cNvSpPr>
          <p:nvPr/>
        </p:nvSpPr>
        <p:spPr bwMode="auto">
          <a:xfrm>
            <a:off x="6789738" y="2695575"/>
            <a:ext cx="36512" cy="11113"/>
          </a:xfrm>
          <a:custGeom>
            <a:avLst/>
            <a:gdLst>
              <a:gd name="T0" fmla="*/ 0 w 17"/>
              <a:gd name="T1" fmla="*/ 0 h 9"/>
              <a:gd name="T2" fmla="*/ 2147483647 w 17"/>
              <a:gd name="T3" fmla="*/ 2147483647 h 9"/>
              <a:gd name="T4" fmla="*/ 0 60000 65536"/>
              <a:gd name="T5" fmla="*/ 0 60000 65536"/>
              <a:gd name="T6" fmla="*/ 0 w 17"/>
              <a:gd name="T7" fmla="*/ 0 h 9"/>
              <a:gd name="T8" fmla="*/ 17 w 17"/>
              <a:gd name="T9" fmla="*/ 9 h 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7" h="9">
                <a:moveTo>
                  <a:pt x="0" y="0"/>
                </a:moveTo>
                <a:lnTo>
                  <a:pt x="16" y="8"/>
                </a:lnTo>
              </a:path>
            </a:pathLst>
          </a:custGeom>
          <a:noFill/>
          <a:ln w="127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2743200" y="1752600"/>
            <a:ext cx="3389312" cy="4437063"/>
            <a:chOff x="2873086" y="2344448"/>
            <a:chExt cx="2705101" cy="3132427"/>
          </a:xfrm>
        </p:grpSpPr>
        <p:pic>
          <p:nvPicPr>
            <p:cNvPr id="3084" name="Picture 1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873087" y="4429125"/>
              <a:ext cx="2705100" cy="10477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3085" name="Picture 1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73086" y="2344448"/>
              <a:ext cx="2705100" cy="20859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Lucida Console" pitchFamily="49" charset="0"/>
              </a:rPr>
              <a:t>Assuming there is only </a:t>
            </a:r>
            <a:br>
              <a:rPr lang="en-US" dirty="0" smtClean="0">
                <a:latin typeface="Lucida Console" pitchFamily="49" charset="0"/>
              </a:rPr>
            </a:br>
            <a:r>
              <a:rPr lang="en-US" dirty="0" smtClean="0">
                <a:latin typeface="Lucida Console" pitchFamily="49" charset="0"/>
              </a:rPr>
              <a:t>	one right answer.</a:t>
            </a:r>
            <a:br>
              <a:rPr lang="en-US" dirty="0" smtClean="0">
                <a:latin typeface="Lucida Console" pitchFamily="49" charset="0"/>
              </a:rPr>
            </a:br>
            <a:endParaRPr lang="en-US" dirty="0">
              <a:latin typeface="Lucida Console" pitchFamily="49" charset="0"/>
            </a:endParaRP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2057400"/>
            <a:ext cx="4983309" cy="40814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Lucida Console" pitchFamily="49" charset="0"/>
              </a:rPr>
              <a:t>Being distracted by irrelevant information, called “mental dazzle”.</a:t>
            </a:r>
            <a:br>
              <a:rPr lang="en-US" dirty="0" smtClean="0">
                <a:latin typeface="Lucida Console" pitchFamily="49" charset="0"/>
              </a:rPr>
            </a:br>
            <a:endParaRPr lang="en-US" dirty="0">
              <a:latin typeface="Lucida Console" pitchFamily="49" charset="0"/>
            </a:endParaRPr>
          </a:p>
        </p:txBody>
      </p:sp>
      <p:pic>
        <p:nvPicPr>
          <p:cNvPr id="4" name="0732be33-4947-48d1-8a57-2666bc728409" descr="54A00FC4-7B62-4093-8CE8-AB8DD6173038@gateway"/>
          <p:cNvPicPr>
            <a:picLocks noChangeAspect="1" noChangeArrowheads="1"/>
          </p:cNvPicPr>
          <p:nvPr/>
        </p:nvPicPr>
        <p:blipFill>
          <a:blip r:embed="rId3"/>
          <a:srcRect l="4828" r="8685"/>
          <a:stretch>
            <a:fillRect/>
          </a:stretch>
        </p:blipFill>
        <p:spPr bwMode="auto">
          <a:xfrm>
            <a:off x="1600200" y="2590800"/>
            <a:ext cx="5867400" cy="3778167"/>
          </a:xfrm>
          <a:prstGeom prst="rect">
            <a:avLst/>
          </a:prstGeom>
          <a:noFill/>
          <a:ln w="88900" cap="sq" cmpd="thickThin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60af04ee-5b9f-4ad4-8f65-aad8e60b68dd" descr="C4FC31EB-72CD-4CB8-9CE7-CF9B0B6FA4CD@gatewa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447800"/>
            <a:ext cx="5486400" cy="5238110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</p:pic>
      <p:sp>
        <p:nvSpPr>
          <p:cNvPr id="5124" name="Title 6"/>
          <p:cNvSpPr>
            <a:spLocks noGrp="1"/>
          </p:cNvSpPr>
          <p:nvPr>
            <p:ph type="title"/>
          </p:nvPr>
        </p:nvSpPr>
        <p:spPr>
          <a:xfrm>
            <a:off x="304800" y="9906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Lucida Console" pitchFamily="49" charset="0"/>
              </a:rPr>
              <a:t>Being too anxious to finish.</a:t>
            </a:r>
            <a:br>
              <a:rPr lang="en-US" dirty="0" smtClean="0">
                <a:latin typeface="Lucida Console" pitchFamily="49" charset="0"/>
              </a:rPr>
            </a:br>
            <a:endParaRPr lang="en-US" dirty="0" smtClean="0">
              <a:latin typeface="Lucida Console" pitchFamily="49" charset="0"/>
            </a:endParaRPr>
          </a:p>
        </p:txBody>
      </p:sp>
      <p:sp>
        <p:nvSpPr>
          <p:cNvPr id="5125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5181600" cy="4525963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5127" name="Slide Number Placeholder 4"/>
          <p:cNvSpPr>
            <a:spLocks noGrp="1"/>
          </p:cNvSpPr>
          <p:nvPr>
            <p:ph type="sldNum" sz="quarter" idx="15"/>
          </p:nvPr>
        </p:nvSpPr>
        <p:spPr>
          <a:noFill/>
        </p:spPr>
        <p:txBody>
          <a:bodyPr/>
          <a:lstStyle/>
          <a:p>
            <a:fld id="{2A3E2FC4-8E1D-48FE-9BB5-F81CCA2537BF}" type="slidenum">
              <a:rPr lang="tr-TR" smtClean="0"/>
              <a:pPr/>
              <a:t>6</a:t>
            </a:fld>
            <a:endParaRPr lang="tr-T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906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Lucida Console" pitchFamily="49" charset="0"/>
              </a:rPr>
              <a:t>Getting frustrated by lack of success.</a:t>
            </a:r>
            <a:br>
              <a:rPr lang="en-US" dirty="0" smtClean="0">
                <a:latin typeface="Lucida Console" pitchFamily="49" charset="0"/>
              </a:rPr>
            </a:br>
            <a:endParaRPr lang="en-US" dirty="0">
              <a:latin typeface="Lucida Console" pitchFamily="49" charset="0"/>
            </a:endParaRPr>
          </a:p>
        </p:txBody>
      </p:sp>
      <p:pic>
        <p:nvPicPr>
          <p:cNvPr id="4" name="381758b5-51df-41e3-8004-45a9f53f8f2c" descr="44EE9451-955D-47E4-81FB-2A4BD223DD42@gateway"/>
          <p:cNvPicPr>
            <a:picLocks noChangeAspect="1" noChangeArrowheads="1"/>
          </p:cNvPicPr>
          <p:nvPr/>
        </p:nvPicPr>
        <p:blipFill>
          <a:blip r:embed="rId2"/>
          <a:srcRect t="9262" b="13261"/>
          <a:stretch>
            <a:fillRect/>
          </a:stretch>
        </p:blipFill>
        <p:spPr bwMode="auto">
          <a:xfrm>
            <a:off x="228600" y="2667000"/>
            <a:ext cx="8356989" cy="2657475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Perceptual Blocks</a:t>
            </a:r>
            <a:endParaRPr lang="en-US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44475" y="1030288"/>
            <a:ext cx="8739188" cy="5164137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  <a:buFontTx/>
              <a:buNone/>
            </a:pPr>
            <a:endParaRPr lang="en-US" sz="3600" b="1" dirty="0" smtClean="0">
              <a:solidFill>
                <a:srgbClr val="C00000"/>
              </a:solidFill>
            </a:endParaRPr>
          </a:p>
          <a:p>
            <a:pPr marL="457200" indent="-457200" eaLnBrk="1" hangingPunct="1">
              <a:lnSpc>
                <a:spcPct val="90000"/>
              </a:lnSpc>
              <a:buFontTx/>
              <a:buNone/>
            </a:pPr>
            <a:endParaRPr lang="en-US" b="1" dirty="0" smtClean="0"/>
          </a:p>
          <a:p>
            <a:pPr marL="457200" indent="-457200" eaLnBrk="1" hangingPunct="1">
              <a:lnSpc>
                <a:spcPct val="90000"/>
              </a:lnSpc>
              <a:buFontTx/>
              <a:buNone/>
            </a:pPr>
            <a:endParaRPr lang="en-US" dirty="0" smtClean="0"/>
          </a:p>
        </p:txBody>
      </p:sp>
      <p:sp>
        <p:nvSpPr>
          <p:cNvPr id="3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3D636E64-277F-4186-8E22-7400836B80C6}" type="slidenum">
              <a:rPr lang="tr-TR" smtClean="0">
                <a:latin typeface="+mn-lt"/>
              </a:rPr>
              <a:pPr>
                <a:defRPr/>
              </a:pPr>
              <a:t>8</a:t>
            </a:fld>
            <a:endParaRPr lang="tr-TR" smtClean="0">
              <a:latin typeface="+mn-lt"/>
            </a:endParaRPr>
          </a:p>
        </p:txBody>
      </p: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2209800"/>
            <a:ext cx="4725979" cy="352167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Emotional Blocks</a:t>
            </a:r>
            <a:r>
              <a:rPr lang="en-US" dirty="0" smtClean="0"/>
              <a:t> </a:t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1752600"/>
            <a:ext cx="8229600" cy="4525962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</a:pPr>
            <a:r>
              <a:rPr lang="en-US" i="1" dirty="0" smtClean="0"/>
              <a:t>Fear of risk taking</a:t>
            </a:r>
            <a:endParaRPr lang="en-US" dirty="0" smtClean="0"/>
          </a:p>
          <a:p>
            <a:pPr marL="457200" indent="-457200" eaLnBrk="1" hangingPunct="1">
              <a:lnSpc>
                <a:spcPct val="90000"/>
              </a:lnSpc>
            </a:pPr>
            <a:r>
              <a:rPr lang="en-US" i="1" dirty="0" smtClean="0"/>
              <a:t>Judging rather than generating ideas</a:t>
            </a:r>
            <a:r>
              <a:rPr lang="en-US" dirty="0" smtClean="0"/>
              <a:t> </a:t>
            </a:r>
          </a:p>
        </p:txBody>
      </p:sp>
      <p:sp>
        <p:nvSpPr>
          <p:cNvPr id="3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7FB82E2A-861D-4E43-BAEE-82151E9B6E4A}" type="slidenum">
              <a:rPr lang="tr-TR" smtClean="0">
                <a:latin typeface="+mn-lt"/>
              </a:rPr>
              <a:pPr>
                <a:defRPr/>
              </a:pPr>
              <a:t>9</a:t>
            </a:fld>
            <a:endParaRPr lang="tr-TR" smtClean="0">
              <a:latin typeface="+mn-lt"/>
            </a:endParaRPr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3429000"/>
            <a:ext cx="4267200" cy="321706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Environmental Blocks</a:t>
            </a:r>
            <a:r>
              <a:rPr lang="en-US" dirty="0" smtClean="0"/>
              <a:t> (Distractions)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01614" y="2209800"/>
            <a:ext cx="4624552" cy="304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Intellectual Blocks </a:t>
            </a:r>
            <a:r>
              <a:rPr lang="en-US" dirty="0" smtClean="0"/>
              <a:t>(Don’t have background knowledge)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457200" indent="-457200" eaLnBrk="1" hangingPunct="1">
              <a:buFontTx/>
              <a:buNone/>
            </a:pPr>
            <a:r>
              <a:rPr lang="en-US" sz="3200" b="1" dirty="0" smtClean="0"/>
              <a:t> </a:t>
            </a:r>
            <a:endParaRPr lang="en-US" sz="3200" dirty="0" smtClean="0"/>
          </a:p>
          <a:p>
            <a:pPr marL="457200" indent="-457200" eaLnBrk="1" hangingPunct="1">
              <a:buFontTx/>
              <a:buNone/>
            </a:pPr>
            <a:endParaRPr lang="en-US" sz="3200" b="1" dirty="0" smtClean="0"/>
          </a:p>
          <a:p>
            <a:pPr marL="457200" indent="-457200" eaLnBrk="1" hangingPunct="1">
              <a:buFontTx/>
              <a:buNone/>
            </a:pPr>
            <a:endParaRPr lang="en-US" sz="3200" b="1" dirty="0" smtClean="0"/>
          </a:p>
          <a:p>
            <a:pPr marL="457200" indent="-457200" eaLnBrk="1" hangingPunct="1">
              <a:buFontTx/>
              <a:buNone/>
            </a:pPr>
            <a:r>
              <a:rPr lang="en-US" sz="3200" b="1" dirty="0" smtClean="0"/>
              <a:t> </a:t>
            </a:r>
            <a:endParaRPr lang="en-US" sz="3200" dirty="0" smtClean="0"/>
          </a:p>
        </p:txBody>
      </p:sp>
      <p:sp>
        <p:nvSpPr>
          <p:cNvPr id="11269" name="Slide Number Placeholder 4"/>
          <p:cNvSpPr>
            <a:spLocks noGrp="1"/>
          </p:cNvSpPr>
          <p:nvPr>
            <p:ph type="sldNum" sz="quarter" idx="15"/>
          </p:nvPr>
        </p:nvSpPr>
        <p:spPr>
          <a:noFill/>
        </p:spPr>
        <p:txBody>
          <a:bodyPr/>
          <a:lstStyle/>
          <a:p>
            <a:fld id="{CC1FB9DA-DA74-4305-94D7-C377B83C1F1E}" type="slidenum">
              <a:rPr lang="tr-TR" smtClean="0"/>
              <a:pPr/>
              <a:t>11</a:t>
            </a:fld>
            <a:endParaRPr lang="tr-TR" smtClean="0"/>
          </a:p>
        </p:txBody>
      </p:sp>
      <p:pic>
        <p:nvPicPr>
          <p:cNvPr id="112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2514600"/>
            <a:ext cx="6421020" cy="2762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066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Expressive Blocks </a:t>
            </a:r>
            <a:r>
              <a:rPr lang="en-US" dirty="0" smtClean="0"/>
              <a:t>(Can’t communicate easily with others)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 bwMode="auto">
          <a:xfrm>
            <a:off x="2924175" y="3236912"/>
            <a:ext cx="2533650" cy="1600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Enablers to Creative Thinking</a:t>
            </a:r>
          </a:p>
        </p:txBody>
      </p:sp>
      <p:sp>
        <p:nvSpPr>
          <p:cNvPr id="19462" name="Text Box 3"/>
          <p:cNvSpPr txBox="1">
            <a:spLocks noChangeArrowheads="1"/>
          </p:cNvSpPr>
          <p:nvPr/>
        </p:nvSpPr>
        <p:spPr bwMode="auto">
          <a:xfrm>
            <a:off x="228600" y="914400"/>
            <a:ext cx="8610600" cy="83099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400" b="1" dirty="0"/>
          </a:p>
          <a:p>
            <a:endParaRPr lang="en-US" sz="2400" b="1" dirty="0"/>
          </a:p>
        </p:txBody>
      </p:sp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0400" y="1752600"/>
            <a:ext cx="2743200" cy="412970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2"/>
                </a:solidFill>
              </a:rPr>
              <a:t>Keep track of your ideas at all times.</a:t>
            </a:r>
            <a:r>
              <a:rPr lang="en-US" dirty="0" smtClean="0"/>
              <a:t> </a:t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14351" name="Text Box 6"/>
          <p:cNvSpPr txBox="1">
            <a:spLocks noChangeArrowheads="1"/>
          </p:cNvSpPr>
          <p:nvPr/>
        </p:nvSpPr>
        <p:spPr bwMode="auto">
          <a:xfrm>
            <a:off x="1295400" y="2209800"/>
            <a:ext cx="67976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400" dirty="0" smtClean="0"/>
              <a:t>Many </a:t>
            </a:r>
            <a:r>
              <a:rPr lang="en-US" sz="2400" dirty="0"/>
              <a:t>times ideas come at unexpected times. If an idea is not written down within 24 hours it will usually be forgotten.</a:t>
            </a:r>
          </a:p>
        </p:txBody>
      </p:sp>
      <p:pic>
        <p:nvPicPr>
          <p:cNvPr id="16" name="Picture 5" descr="penci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3429000"/>
            <a:ext cx="3200400" cy="3027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2"/>
                </a:solidFill>
              </a:rPr>
              <a:t>Keep abreast of your field.</a:t>
            </a:r>
            <a:r>
              <a:rPr lang="en-US" dirty="0" smtClean="0"/>
              <a:t>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2990221" y="1752600"/>
            <a:ext cx="3867780" cy="42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400" dirty="0" smtClean="0"/>
              <a:t>Read </a:t>
            </a:r>
            <a:r>
              <a:rPr lang="en-US" sz="2400" dirty="0"/>
              <a:t>the magazines, trade journals, and other literature in your field to make sure you are not using yesterday's technology to solve toady's problems. </a:t>
            </a:r>
          </a:p>
        </p:txBody>
      </p:sp>
      <p:pic>
        <p:nvPicPr>
          <p:cNvPr id="6" name="Picture 11" descr="whatsne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826000"/>
            <a:ext cx="2825411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accent2"/>
                </a:solidFill>
              </a:rPr>
              <a:t>Have Courage and Self-confidence.</a:t>
            </a:r>
            <a:r>
              <a:rPr lang="en-US" dirty="0" smtClean="0"/>
              <a:t> 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7" descr="superm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1584324"/>
            <a:ext cx="3429000" cy="2927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524000" y="4419600"/>
            <a:ext cx="67976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400" i="1" dirty="0" smtClean="0"/>
              <a:t>Be </a:t>
            </a:r>
            <a:r>
              <a:rPr lang="en-US" sz="2400" i="1" dirty="0"/>
              <a:t>a paradigm pioneer. </a:t>
            </a:r>
            <a:r>
              <a:rPr lang="en-US" sz="2400" dirty="0"/>
              <a:t>Assume that you can and will indeed solve the problem. Persist and have the tenacity to overcome obstacles that block the solution pathway.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Clr>
                <a:schemeClr val="tx1"/>
              </a:buClr>
            </a:pPr>
            <a:r>
              <a:rPr lang="en-US" sz="2400" b="1" dirty="0">
                <a:solidFill>
                  <a:schemeClr val="accent2"/>
                </a:solidFill>
              </a:rPr>
              <a:t>Engage in creative hobbies.</a:t>
            </a:r>
            <a:r>
              <a:rPr lang="en-US" sz="240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8229600" cy="1295400"/>
          </a:xfrm>
        </p:spPr>
        <p:txBody>
          <a:bodyPr/>
          <a:lstStyle/>
          <a:p>
            <a:r>
              <a:rPr lang="en-US" dirty="0" smtClean="0"/>
              <a:t>Hobbies can also help you relax. An active mind is necessary for creative growth. </a:t>
            </a:r>
            <a:endParaRPr lang="en-US" dirty="0"/>
          </a:p>
        </p:txBody>
      </p:sp>
      <p:pic>
        <p:nvPicPr>
          <p:cNvPr id="5" name="Picture 6" descr="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1800" y="2668270"/>
            <a:ext cx="2819400" cy="291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914400"/>
            <a:ext cx="8839200" cy="639763"/>
          </a:xfrm>
        </p:spPr>
        <p:txBody>
          <a:bodyPr>
            <a:noAutofit/>
          </a:bodyPr>
          <a:lstStyle/>
          <a:p>
            <a:pPr eaLnBrk="1" hangingPunct="1"/>
            <a:r>
              <a:rPr lang="en-US" sz="8000" dirty="0" smtClean="0">
                <a:latin typeface="Comic Sans MS" pitchFamily="66" charset="0"/>
              </a:rPr>
              <a:t>Risk Taking</a:t>
            </a:r>
          </a:p>
        </p:txBody>
      </p:sp>
      <p:pic>
        <p:nvPicPr>
          <p:cNvPr id="20487" name="Picture 4" descr="risk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124200" y="2133600"/>
            <a:ext cx="2209800" cy="3808110"/>
          </a:xfrm>
          <a:noFill/>
        </p:spPr>
      </p:pic>
      <p:sp>
        <p:nvSpPr>
          <p:cNvPr id="204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38209EE-F487-4664-9BFE-63DF2313F256}" type="slidenum">
              <a:rPr lang="tr-TR" smtClean="0"/>
              <a:pPr/>
              <a:t>18</a:t>
            </a:fld>
            <a:endParaRPr lang="tr-T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990600" y="838200"/>
            <a:ext cx="7772400" cy="2914651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mic Sans MS" pitchFamily="66" charset="0"/>
              </a:rPr>
              <a:t>In 1959 Xerox completed the first prototype copier and initiated work to go into mass production.</a:t>
            </a:r>
            <a:br>
              <a:rPr lang="en-US" dirty="0" smtClean="0">
                <a:latin typeface="Comic Sans MS" pitchFamily="66" charset="0"/>
              </a:rPr>
            </a:br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omic Sans MS" pitchFamily="66" charset="0"/>
              </a:rPr>
              <a:t>They found that producing high quality machines was going to require a great deal of investment.</a:t>
            </a:r>
            <a:br>
              <a:rPr lang="en-US" dirty="0" smtClean="0">
                <a:latin typeface="Comic Sans MS" pitchFamily="66" charset="0"/>
              </a:rPr>
            </a:br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2057400"/>
            <a:ext cx="7772400" cy="245745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mic Sans MS" pitchFamily="66" charset="0"/>
              </a:rPr>
              <a:t>Consequently they hired Arthur D. Little to carry out a marketing and financial analysis.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289175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omic Sans MS" pitchFamily="66" charset="0"/>
              </a:rPr>
              <a:t>The analysis concluded that no more than 500 units would sell, which may not justify such a large capital investment.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Comic Sans MS" pitchFamily="66" charset="0"/>
              </a:rPr>
              <a:t>The project looked like it would end before it began.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940000"/>
                </a:solidFill>
                <a:latin typeface="Comic Sans MS" pitchFamily="66" charset="0"/>
              </a:rPr>
              <a:t>Fortunately, management went ahead with the risk and took on the project.</a:t>
            </a:r>
            <a:r>
              <a:rPr lang="en-US" dirty="0" smtClean="0">
                <a:solidFill>
                  <a:srgbClr val="940000"/>
                </a:solidFill>
              </a:rPr>
              <a:t/>
            </a:r>
            <a:br>
              <a:rPr lang="en-US" dirty="0" smtClean="0">
                <a:solidFill>
                  <a:srgbClr val="940000"/>
                </a:solidFill>
              </a:rPr>
            </a:br>
            <a:endParaRPr lang="en-US" dirty="0"/>
          </a:p>
        </p:txBody>
      </p:sp>
      <p:sp>
        <p:nvSpPr>
          <p:cNvPr id="2150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9AB6248-B10D-4557-A84F-0F2D770A1509}" type="slidenum">
              <a:rPr lang="tr-TR" smtClean="0"/>
              <a:pPr/>
              <a:t>24</a:t>
            </a:fld>
            <a:endParaRPr lang="tr-T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omic Sans MS" pitchFamily="66" charset="0"/>
              </a:rPr>
              <a:t>Ten years later Xerox passed the </a:t>
            </a:r>
            <a:r>
              <a:rPr lang="en-US" b="1" i="1" dirty="0" smtClean="0">
                <a:solidFill>
                  <a:srgbClr val="037C03"/>
                </a:solidFill>
                <a:latin typeface="Comic Sans MS" pitchFamily="66" charset="0"/>
              </a:rPr>
              <a:t>billion</a:t>
            </a:r>
            <a:r>
              <a:rPr lang="en-US" dirty="0" smtClean="0">
                <a:latin typeface="Comic Sans MS" pitchFamily="66" charset="0"/>
              </a:rPr>
              <a:t> dollar ($1,000,000,000.00) mark as a result of their revolutionary office copiers.</a:t>
            </a:r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9E81D90-D344-4635-976F-BF93E522306B}" type="slidenum">
              <a:rPr lang="tr-TR" smtClean="0"/>
              <a:pPr/>
              <a:t>26</a:t>
            </a:fld>
            <a:endParaRPr lang="tr-TR" smtClean="0"/>
          </a:p>
        </p:txBody>
      </p:sp>
      <p:sp>
        <p:nvSpPr>
          <p:cNvPr id="44040" name="Text Box 5"/>
          <p:cNvSpPr txBox="1">
            <a:spLocks noChangeArrowheads="1"/>
          </p:cNvSpPr>
          <p:nvPr/>
        </p:nvSpPr>
        <p:spPr bwMode="auto">
          <a:xfrm>
            <a:off x="1066800" y="856357"/>
            <a:ext cx="7858125" cy="600164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eaLnBrk="0" hangingPunct="0">
              <a:spcAft>
                <a:spcPct val="50000"/>
              </a:spcAft>
            </a:pPr>
            <a:r>
              <a:rPr lang="en-US" sz="4000" dirty="0">
                <a:latin typeface="Comic Sans MS" pitchFamily="66" charset="0"/>
              </a:rPr>
              <a:t>In </a:t>
            </a:r>
            <a:r>
              <a:rPr lang="en-US" sz="4000" dirty="0" smtClean="0">
                <a:latin typeface="Comic Sans MS" pitchFamily="66" charset="0"/>
              </a:rPr>
              <a:t>1973,Xerox company </a:t>
            </a:r>
            <a:r>
              <a:rPr lang="en-US" sz="4000" dirty="0">
                <a:latin typeface="Comic Sans MS" pitchFamily="66" charset="0"/>
              </a:rPr>
              <a:t>developed the </a:t>
            </a:r>
            <a:r>
              <a:rPr lang="en-US" sz="4000" b="1" dirty="0">
                <a:solidFill>
                  <a:srgbClr val="081D58"/>
                </a:solidFill>
                <a:latin typeface="Comic Sans MS" pitchFamily="66" charset="0"/>
              </a:rPr>
              <a:t>Alto System </a:t>
            </a:r>
            <a:r>
              <a:rPr lang="en-US" sz="4000" dirty="0">
                <a:solidFill>
                  <a:srgbClr val="081D58"/>
                </a:solidFill>
                <a:latin typeface="Comic Sans MS" pitchFamily="66" charset="0"/>
              </a:rPr>
              <a:t>which included the:</a:t>
            </a:r>
            <a:endParaRPr lang="en-US" sz="4000" dirty="0">
              <a:latin typeface="Comic Sans MS" pitchFamily="66" charset="0"/>
            </a:endParaRPr>
          </a:p>
          <a:p>
            <a:pPr lvl="1" algn="l" eaLnBrk="0" hangingPunct="0">
              <a:spcAft>
                <a:spcPct val="50000"/>
              </a:spcAft>
              <a:buFont typeface="Arial" charset="0"/>
              <a:buChar char="•"/>
            </a:pPr>
            <a:r>
              <a:rPr lang="en-US" sz="4000" dirty="0">
                <a:latin typeface="Comic Sans MS" pitchFamily="66" charset="0"/>
              </a:rPr>
              <a:t>First Personal Computer</a:t>
            </a:r>
          </a:p>
          <a:p>
            <a:pPr lvl="1" algn="l">
              <a:spcAft>
                <a:spcPct val="50000"/>
              </a:spcAft>
              <a:buClr>
                <a:schemeClr val="tx1"/>
              </a:buClr>
              <a:buFont typeface="Arial" charset="0"/>
              <a:buChar char="•"/>
            </a:pPr>
            <a:r>
              <a:rPr lang="en-US" sz="4000" dirty="0">
                <a:latin typeface="Comic Sans MS" pitchFamily="66" charset="0"/>
              </a:rPr>
              <a:t>First Hand-Held Mouse</a:t>
            </a:r>
          </a:p>
          <a:p>
            <a:pPr lvl="1" algn="l">
              <a:spcAft>
                <a:spcPct val="50000"/>
              </a:spcAft>
              <a:buClr>
                <a:schemeClr val="tx1"/>
              </a:buClr>
              <a:buFont typeface="Arial" charset="0"/>
              <a:buChar char="•"/>
            </a:pPr>
            <a:r>
              <a:rPr lang="en-US" sz="4000" dirty="0">
                <a:latin typeface="Comic Sans MS" pitchFamily="66" charset="0"/>
              </a:rPr>
              <a:t>First Word Processing System For Non-experts</a:t>
            </a:r>
          </a:p>
          <a:p>
            <a:pPr algn="l" eaLnBrk="0" hangingPunct="0">
              <a:spcAft>
                <a:spcPct val="50000"/>
              </a:spcAft>
            </a:pPr>
            <a:endParaRPr lang="en-US" sz="2400" dirty="0">
              <a:solidFill>
                <a:srgbClr val="FC0128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Comic Sans MS" pitchFamily="66" charset="0"/>
              </a:rPr>
              <a:t>A  survey showed there was </a:t>
            </a:r>
            <a:r>
              <a:rPr lang="en-US" dirty="0" smtClean="0">
                <a:solidFill>
                  <a:srgbClr val="A00000"/>
                </a:solidFill>
                <a:latin typeface="Comic Sans MS" pitchFamily="66" charset="0"/>
              </a:rPr>
              <a:t>not</a:t>
            </a:r>
            <a:r>
              <a:rPr lang="en-US" dirty="0" smtClean="0">
                <a:latin typeface="Comic Sans MS" pitchFamily="66" charset="0"/>
              </a:rPr>
              <a:t> a market for personal computers (PCs).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47109" name="Rectangle 2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spcBef>
                <a:spcPct val="50000"/>
              </a:spcBef>
              <a:spcAft>
                <a:spcPct val="50000"/>
              </a:spcAft>
              <a:buFontTx/>
              <a:buNone/>
            </a:pP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 smtClean="0"/>
          </a:p>
        </p:txBody>
      </p:sp>
      <p:sp>
        <p:nvSpPr>
          <p:cNvPr id="23558" name="Date Placeholder 4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7C80EC58-58FC-4D5F-A753-1F18FC2EA80F}" type="datetime1">
              <a:rPr lang="en-US" smtClean="0"/>
              <a:pPr/>
              <a:t>7/6/2016</a:t>
            </a:fld>
            <a:endParaRPr lang="en-US" smtClean="0"/>
          </a:p>
        </p:txBody>
      </p:sp>
      <p:sp>
        <p:nvSpPr>
          <p:cNvPr id="2355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Department of Chemical Engineering, University of Michigan, Ann Arbor</a:t>
            </a:r>
            <a:endParaRPr lang="tr-TR" smtClean="0"/>
          </a:p>
        </p:txBody>
      </p:sp>
      <p:sp>
        <p:nvSpPr>
          <p:cNvPr id="2355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E0D85A7-41FB-4D8D-A8BA-C90A20B96C67}" type="slidenum">
              <a:rPr lang="tr-TR" smtClean="0"/>
              <a:pPr/>
              <a:t>27</a:t>
            </a:fld>
            <a:endParaRPr lang="tr-TR" smtClean="0"/>
          </a:p>
        </p:txBody>
      </p:sp>
      <p:sp>
        <p:nvSpPr>
          <p:cNvPr id="47111" name="Text Box 4"/>
          <p:cNvSpPr txBox="1">
            <a:spLocks noChangeArrowheads="1"/>
          </p:cNvSpPr>
          <p:nvPr/>
        </p:nvSpPr>
        <p:spPr bwMode="auto">
          <a:xfrm>
            <a:off x="477838" y="3727450"/>
            <a:ext cx="7842250" cy="95410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>
              <a:spcAft>
                <a:spcPct val="50000"/>
              </a:spcAft>
              <a:defRPr/>
            </a:pPr>
            <a:r>
              <a:rPr lang="en-US" sz="2400" dirty="0">
                <a:latin typeface="+mn-lt"/>
              </a:rPr>
              <a:t/>
            </a:r>
            <a:br>
              <a:rPr lang="en-US" sz="2400" dirty="0">
                <a:latin typeface="+mn-lt"/>
              </a:rPr>
            </a:br>
            <a:r>
              <a:rPr lang="en-US" sz="800" dirty="0">
                <a:latin typeface="+mn-lt"/>
              </a:rPr>
              <a:t>.</a:t>
            </a:r>
            <a:r>
              <a:rPr lang="en-US" sz="2400" dirty="0">
                <a:latin typeface="Tahoma" pitchFamily="34" charset="0"/>
              </a:rPr>
              <a:t/>
            </a:r>
            <a:br>
              <a:rPr lang="en-US" sz="2400" dirty="0">
                <a:latin typeface="Tahoma" pitchFamily="34" charset="0"/>
              </a:rPr>
            </a:br>
            <a:endParaRPr lang="en-US" sz="2400" dirty="0">
              <a:solidFill>
                <a:srgbClr val="FC0128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295400"/>
            <a:ext cx="7772400" cy="3809999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mic Sans MS" pitchFamily="66" charset="0"/>
              </a:rPr>
              <a:t>In 1979 they decided </a:t>
            </a:r>
            <a:r>
              <a:rPr lang="en-US" dirty="0" smtClean="0">
                <a:solidFill>
                  <a:srgbClr val="A00000"/>
                </a:solidFill>
                <a:latin typeface="Comic Sans MS" pitchFamily="66" charset="0"/>
              </a:rPr>
              <a:t>not to take the risk</a:t>
            </a:r>
            <a:r>
              <a:rPr lang="en-US" dirty="0" smtClean="0">
                <a:solidFill>
                  <a:srgbClr val="081D58"/>
                </a:solidFill>
                <a:latin typeface="Comic Sans MS" pitchFamily="66" charset="0"/>
              </a:rPr>
              <a:t> </a:t>
            </a:r>
            <a:r>
              <a:rPr lang="en-US" dirty="0" smtClean="0">
                <a:latin typeface="Comic Sans MS" pitchFamily="66" charset="0"/>
              </a:rPr>
              <a:t>and as a result </a:t>
            </a:r>
            <a:r>
              <a:rPr lang="en-US" dirty="0" smtClean="0">
                <a:solidFill>
                  <a:srgbClr val="A00000"/>
                </a:solidFill>
                <a:latin typeface="Comic Sans MS" pitchFamily="66" charset="0"/>
              </a:rPr>
              <a:t>did not</a:t>
            </a:r>
            <a:r>
              <a:rPr lang="en-US" dirty="0" smtClean="0">
                <a:solidFill>
                  <a:srgbClr val="081D58"/>
                </a:solidFill>
                <a:latin typeface="Comic Sans MS" pitchFamily="66" charset="0"/>
              </a:rPr>
              <a:t> </a:t>
            </a:r>
            <a:r>
              <a:rPr lang="en-US" dirty="0" smtClean="0">
                <a:latin typeface="Comic Sans MS" pitchFamily="66" charset="0"/>
              </a:rPr>
              <a:t>market the Alto.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4952999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940000"/>
                </a:solidFill>
                <a:latin typeface="Comic Sans MS" pitchFamily="66" charset="0"/>
              </a:rPr>
              <a:t>Epilogue</a:t>
            </a:r>
            <a:r>
              <a:rPr lang="en-US" b="1" dirty="0" smtClean="0">
                <a:solidFill>
                  <a:srgbClr val="940000"/>
                </a:solidFill>
                <a:latin typeface="Comic Sans MS" pitchFamily="66" charset="0"/>
              </a:rPr>
              <a:t/>
            </a:r>
            <a:br>
              <a:rPr lang="en-US" b="1" dirty="0" smtClean="0">
                <a:solidFill>
                  <a:srgbClr val="940000"/>
                </a:solidFill>
                <a:latin typeface="Comic Sans MS" pitchFamily="66" charset="0"/>
              </a:rPr>
            </a:br>
            <a:r>
              <a:rPr lang="en-US" dirty="0" smtClean="0">
                <a:latin typeface="Comic Sans MS" pitchFamily="66" charset="0"/>
              </a:rPr>
              <a:t>Xerox was the first to develop the PC, yet it still remains a copy company to many people, while revenues from Apple and IBM measured in the billions of dollars by 1981.</a:t>
            </a:r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362200" y="1676400"/>
            <a:ext cx="6172200" cy="1894362"/>
          </a:xfrm>
        </p:spPr>
        <p:txBody>
          <a:bodyPr>
            <a:normAutofit/>
          </a:bodyPr>
          <a:lstStyle/>
          <a:p>
            <a:r>
              <a:rPr lang="en-US" sz="6000" dirty="0" smtClean="0">
                <a:latin typeface="Comic Sans MS" pitchFamily="66" charset="0"/>
              </a:rPr>
              <a:t>Never say die</a:t>
            </a:r>
            <a:endParaRPr lang="en-US" sz="60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/>
          <p:cNvSpPr>
            <a:spLocks noGrp="1"/>
          </p:cNvSpPr>
          <p:nvPr>
            <p:ph type="sldNum" sz="quarter" idx="15"/>
          </p:nvPr>
        </p:nvSpPr>
        <p:spPr>
          <a:noFill/>
        </p:spPr>
        <p:txBody>
          <a:bodyPr/>
          <a:lstStyle/>
          <a:p>
            <a:fld id="{1105FAB6-1A02-491F-8550-F75525ACF4F4}" type="slidenum">
              <a:rPr lang="tr-TR" smtClean="0"/>
              <a:pPr/>
              <a:t>31</a:t>
            </a:fld>
            <a:endParaRPr lang="tr-TR" smtClean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969963" y="1568450"/>
            <a:ext cx="7067550" cy="1260475"/>
            <a:chOff x="465" y="1771"/>
            <a:chExt cx="3339" cy="1059"/>
          </a:xfrm>
        </p:grpSpPr>
        <p:sp>
          <p:nvSpPr>
            <p:cNvPr id="24584" name="Rectangle 4"/>
            <p:cNvSpPr>
              <a:spLocks noChangeArrowheads="1"/>
            </p:cNvSpPr>
            <p:nvPr/>
          </p:nvSpPr>
          <p:spPr bwMode="auto">
            <a:xfrm>
              <a:off x="2155" y="1838"/>
              <a:ext cx="1649" cy="53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82550" tIns="41275" rIns="82550" bIns="41275">
              <a:spAutoFit/>
            </a:bodyPr>
            <a:lstStyle/>
            <a:p>
              <a:pPr defTabSz="739775" eaLnBrk="0" hangingPunct="0"/>
              <a:r>
                <a:rPr lang="en-US" sz="3600" b="1">
                  <a:solidFill>
                    <a:srgbClr val="FC0128"/>
                  </a:solidFill>
                  <a:latin typeface="Tahoma" pitchFamily="34" charset="0"/>
                </a:rPr>
                <a:t>in INDONESIA</a:t>
              </a:r>
              <a:endParaRPr lang="en-US" sz="2400" b="1">
                <a:solidFill>
                  <a:schemeClr val="hlink"/>
                </a:solidFill>
                <a:latin typeface="Tahoma" pitchFamily="34" charset="0"/>
              </a:endParaRPr>
            </a:p>
          </p:txBody>
        </p:sp>
        <p:graphicFrame>
          <p:nvGraphicFramePr>
            <p:cNvPr id="24585" name="Object 5"/>
            <p:cNvGraphicFramePr>
              <a:graphicFrameLocks noChangeAspect="1"/>
            </p:cNvGraphicFramePr>
            <p:nvPr/>
          </p:nvGraphicFramePr>
          <p:xfrm>
            <a:off x="1662" y="1771"/>
            <a:ext cx="564" cy="1059"/>
          </p:xfrm>
          <a:graphic>
            <a:graphicData uri="http://schemas.openxmlformats.org/presentationml/2006/ole">
              <p:oleObj spid="_x0000_s1026" name="Clip" r:id="rId3" imgW="1206000" imgH="1357920" progId="">
                <p:embed/>
              </p:oleObj>
            </a:graphicData>
          </a:graphic>
        </p:graphicFrame>
        <p:pic>
          <p:nvPicPr>
            <p:cNvPr id="24586" name="Picture 6" descr="coke_logo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5" y="1845"/>
              <a:ext cx="1178" cy="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32" name="Rectangle 7"/>
          <p:cNvSpPr>
            <a:spLocks noChangeArrowheads="1"/>
          </p:cNvSpPr>
          <p:nvPr/>
        </p:nvSpPr>
        <p:spPr bwMode="auto">
          <a:xfrm>
            <a:off x="1025525" y="3633788"/>
            <a:ext cx="6618288" cy="993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algn="l">
              <a:spcBef>
                <a:spcPct val="20000"/>
              </a:spcBef>
              <a:buFont typeface="Monotype Sorts" pitchFamily="2" charset="2"/>
              <a:buNone/>
              <a:defRPr/>
            </a:pPr>
            <a:r>
              <a:rPr lang="en-US" sz="2400" dirty="0">
                <a:latin typeface="+mn-lt"/>
              </a:rPr>
              <a:t>	</a:t>
            </a:r>
            <a:r>
              <a:rPr lang="en-US" sz="4000" dirty="0">
                <a:latin typeface="Comic Sans MS" pitchFamily="66" charset="0"/>
              </a:rPr>
              <a:t>A major marketing campaign was initiated to introduce Coca-Cola into Indonesia.</a:t>
            </a:r>
          </a:p>
          <a:p>
            <a:pPr marL="342900" indent="-342900" algn="l">
              <a:spcBef>
                <a:spcPct val="20000"/>
              </a:spcBef>
              <a:buFont typeface="Monotype Sorts" pitchFamily="2" charset="2"/>
              <a:buNone/>
              <a:defRPr/>
            </a:pPr>
            <a:endParaRPr lang="en-US" sz="4000" dirty="0"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914400" y="2819400"/>
            <a:ext cx="7453313" cy="1987550"/>
          </a:xfrm>
        </p:spPr>
        <p:txBody>
          <a:bodyPr>
            <a:normAutofit/>
          </a:bodyPr>
          <a:lstStyle/>
          <a:p>
            <a:pPr marL="0" indent="0">
              <a:buFontTx/>
              <a:buNone/>
              <a:defRPr/>
            </a:pPr>
            <a:r>
              <a:rPr lang="en-US" dirty="0" smtClean="0"/>
              <a:t>Indonesians tried Coca Cola and did not like it.  Sales dropped off rapidly.</a:t>
            </a:r>
          </a:p>
          <a:p>
            <a:pPr>
              <a:defRPr/>
            </a:pPr>
            <a:endParaRPr lang="en-US" dirty="0" smtClean="0"/>
          </a:p>
        </p:txBody>
      </p:sp>
      <p:sp>
        <p:nvSpPr>
          <p:cNvPr id="25605" name="Slide Number Placeholder 3"/>
          <p:cNvSpPr>
            <a:spLocks noGrp="1"/>
          </p:cNvSpPr>
          <p:nvPr>
            <p:ph type="sldNum" sz="quarter" idx="15"/>
          </p:nvPr>
        </p:nvSpPr>
        <p:spPr>
          <a:noFill/>
        </p:spPr>
        <p:txBody>
          <a:bodyPr/>
          <a:lstStyle/>
          <a:p>
            <a:fld id="{99E65ACC-F2A6-48BC-BD8B-794B0A7D5333}" type="slidenum">
              <a:rPr lang="tr-TR" smtClean="0"/>
              <a:pPr/>
              <a:t>32</a:t>
            </a:fld>
            <a:endParaRPr lang="tr-TR" smtClean="0"/>
          </a:p>
        </p:txBody>
      </p:sp>
      <p:pic>
        <p:nvPicPr>
          <p:cNvPr id="25607" name="Picture 3" descr="ris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799" y="685800"/>
            <a:ext cx="1749011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6096000" y="4114800"/>
            <a:ext cx="2362200" cy="1500188"/>
            <a:chOff x="2304" y="2016"/>
            <a:chExt cx="1488" cy="945"/>
          </a:xfrm>
        </p:grpSpPr>
        <p:sp>
          <p:nvSpPr>
            <p:cNvPr id="25611" name="Line 8"/>
            <p:cNvSpPr>
              <a:spLocks noChangeShapeType="1"/>
            </p:cNvSpPr>
            <p:nvPr/>
          </p:nvSpPr>
          <p:spPr bwMode="auto">
            <a:xfrm>
              <a:off x="2638" y="2016"/>
              <a:ext cx="0" cy="79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612" name="Line 9"/>
            <p:cNvSpPr>
              <a:spLocks noChangeShapeType="1"/>
            </p:cNvSpPr>
            <p:nvPr/>
          </p:nvSpPr>
          <p:spPr bwMode="auto">
            <a:xfrm>
              <a:off x="2638" y="2807"/>
              <a:ext cx="115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613" name="Freeform 10"/>
            <p:cNvSpPr>
              <a:spLocks/>
            </p:cNvSpPr>
            <p:nvPr/>
          </p:nvSpPr>
          <p:spPr bwMode="auto">
            <a:xfrm>
              <a:off x="2726" y="2044"/>
              <a:ext cx="635" cy="763"/>
            </a:xfrm>
            <a:custGeom>
              <a:avLst/>
              <a:gdLst>
                <a:gd name="T0" fmla="*/ 0 w 635"/>
                <a:gd name="T1" fmla="*/ 763 h 763"/>
                <a:gd name="T2" fmla="*/ 44 w 635"/>
                <a:gd name="T3" fmla="*/ 748 h 763"/>
                <a:gd name="T4" fmla="*/ 89 w 635"/>
                <a:gd name="T5" fmla="*/ 710 h 763"/>
                <a:gd name="T6" fmla="*/ 178 w 635"/>
                <a:gd name="T7" fmla="*/ 605 h 763"/>
                <a:gd name="T8" fmla="*/ 267 w 635"/>
                <a:gd name="T9" fmla="*/ 341 h 763"/>
                <a:gd name="T10" fmla="*/ 369 w 635"/>
                <a:gd name="T11" fmla="*/ 26 h 763"/>
                <a:gd name="T12" fmla="*/ 508 w 635"/>
                <a:gd name="T13" fmla="*/ 184 h 763"/>
                <a:gd name="T14" fmla="*/ 572 w 635"/>
                <a:gd name="T15" fmla="*/ 456 h 763"/>
                <a:gd name="T16" fmla="*/ 635 w 635"/>
                <a:gd name="T17" fmla="*/ 741 h 7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35"/>
                <a:gd name="T28" fmla="*/ 0 h 763"/>
                <a:gd name="T29" fmla="*/ 635 w 635"/>
                <a:gd name="T30" fmla="*/ 763 h 76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35" h="763">
                  <a:moveTo>
                    <a:pt x="0" y="763"/>
                  </a:moveTo>
                  <a:cubicBezTo>
                    <a:pt x="7" y="761"/>
                    <a:pt x="30" y="756"/>
                    <a:pt x="44" y="748"/>
                  </a:cubicBezTo>
                  <a:cubicBezTo>
                    <a:pt x="59" y="739"/>
                    <a:pt x="67" y="734"/>
                    <a:pt x="89" y="710"/>
                  </a:cubicBezTo>
                  <a:cubicBezTo>
                    <a:pt x="111" y="686"/>
                    <a:pt x="148" y="666"/>
                    <a:pt x="178" y="605"/>
                  </a:cubicBezTo>
                  <a:cubicBezTo>
                    <a:pt x="207" y="543"/>
                    <a:pt x="235" y="437"/>
                    <a:pt x="267" y="341"/>
                  </a:cubicBezTo>
                  <a:cubicBezTo>
                    <a:pt x="299" y="245"/>
                    <a:pt x="329" y="52"/>
                    <a:pt x="369" y="26"/>
                  </a:cubicBezTo>
                  <a:cubicBezTo>
                    <a:pt x="409" y="0"/>
                    <a:pt x="474" y="112"/>
                    <a:pt x="508" y="184"/>
                  </a:cubicBezTo>
                  <a:cubicBezTo>
                    <a:pt x="542" y="256"/>
                    <a:pt x="551" y="363"/>
                    <a:pt x="572" y="456"/>
                  </a:cubicBezTo>
                  <a:cubicBezTo>
                    <a:pt x="593" y="549"/>
                    <a:pt x="622" y="682"/>
                    <a:pt x="635" y="741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614" name="Text Box 11"/>
            <p:cNvSpPr txBox="1">
              <a:spLocks noChangeArrowheads="1"/>
            </p:cNvSpPr>
            <p:nvPr/>
          </p:nvSpPr>
          <p:spPr bwMode="auto">
            <a:xfrm>
              <a:off x="2904" y="2807"/>
              <a:ext cx="266" cy="154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sz="1000"/>
                <a:t>time</a:t>
              </a:r>
            </a:p>
          </p:txBody>
        </p:sp>
        <p:sp>
          <p:nvSpPr>
            <p:cNvPr id="25615" name="Text Box 12"/>
            <p:cNvSpPr txBox="1">
              <a:spLocks noChangeArrowheads="1"/>
            </p:cNvSpPr>
            <p:nvPr/>
          </p:nvSpPr>
          <p:spPr bwMode="auto">
            <a:xfrm>
              <a:off x="2304" y="2016"/>
              <a:ext cx="302" cy="154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sz="1000"/>
                <a:t>sales</a:t>
              </a:r>
            </a:p>
          </p:txBody>
        </p:sp>
      </p:grpSp>
      <p:pic>
        <p:nvPicPr>
          <p:cNvPr id="25610" name="Picture 6" descr="b_news"/>
          <p:cNvPicPr>
            <a:picLocks noChangeAspect="1" noChangeArrowheads="1"/>
          </p:cNvPicPr>
          <p:nvPr/>
        </p:nvPicPr>
        <p:blipFill>
          <a:blip r:embed="rId3"/>
          <a:srcRect l="3728" t="5333" r="3728" b="21333"/>
          <a:stretch>
            <a:fillRect/>
          </a:stretch>
        </p:blipFill>
        <p:spPr bwMode="auto">
          <a:xfrm>
            <a:off x="2748709" y="838200"/>
            <a:ext cx="3918419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Coca-Cola </a:t>
            </a:r>
            <a:r>
              <a:rPr lang="en-US" b="1" dirty="0" smtClean="0">
                <a:solidFill>
                  <a:srgbClr val="FF0000"/>
                </a:solidFill>
                <a:latin typeface="Comic Sans MS" pitchFamily="66" charset="0"/>
              </a:rPr>
              <a:t>FAILED</a:t>
            </a:r>
            <a:r>
              <a:rPr lang="en-US" dirty="0" smtClean="0">
                <a:latin typeface="Comic Sans MS" pitchFamily="66" charset="0"/>
              </a:rPr>
              <a:t>!!!  But did they </a:t>
            </a:r>
            <a:r>
              <a:rPr lang="en-US" b="1" dirty="0" smtClean="0">
                <a:solidFill>
                  <a:srgbClr val="FF0000"/>
                </a:solidFill>
                <a:latin typeface="Comic Sans MS" pitchFamily="66" charset="0"/>
              </a:rPr>
              <a:t>QUIT</a:t>
            </a:r>
            <a:r>
              <a:rPr lang="en-US" dirty="0" smtClean="0">
                <a:latin typeface="Comic Sans MS" pitchFamily="66" charset="0"/>
              </a:rPr>
              <a:t>??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974975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mic Sans MS" pitchFamily="66" charset="0"/>
              </a:rPr>
              <a:t>Indonesians were used to tea, coffee, and tropical soft drinks and were unaccustomed to carbonated drinks.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5120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marL="0" indent="0" eaLnBrk="1" hangingPunct="1">
              <a:spcBef>
                <a:spcPct val="50000"/>
              </a:spcBef>
              <a:buFont typeface="Monotype Sorts" pitchFamily="2" charset="2"/>
              <a:buNone/>
              <a:defRPr/>
            </a:pPr>
            <a:endParaRPr lang="en-US" sz="2400" dirty="0" smtClean="0">
              <a:solidFill>
                <a:srgbClr val="A00000"/>
              </a:solidFill>
            </a:endParaRPr>
          </a:p>
          <a:p>
            <a:pPr marL="0" indent="0" eaLnBrk="1" hangingPunct="1">
              <a:spcBef>
                <a:spcPct val="50000"/>
              </a:spcBef>
              <a:buFont typeface="Monotype Sorts" pitchFamily="2" charset="2"/>
              <a:buNone/>
              <a:defRPr/>
            </a:pPr>
            <a:r>
              <a:rPr lang="en-US" sz="1800" dirty="0" smtClean="0">
                <a:solidFill>
                  <a:srgbClr val="A00000"/>
                </a:solidFill>
              </a:rPr>
              <a:t/>
            </a:r>
            <a:br>
              <a:rPr lang="en-US" sz="1800" dirty="0" smtClean="0">
                <a:solidFill>
                  <a:srgbClr val="A00000"/>
                </a:solidFill>
              </a:rPr>
            </a:br>
            <a:r>
              <a:rPr lang="en-US" sz="1800" dirty="0" smtClean="0"/>
              <a:t/>
            </a:r>
            <a:br>
              <a:rPr lang="en-US" sz="1800" dirty="0" smtClean="0"/>
            </a:br>
            <a:endParaRPr lang="en-US" dirty="0" smtClean="0"/>
          </a:p>
        </p:txBody>
      </p:sp>
      <p:sp>
        <p:nvSpPr>
          <p:cNvPr id="2662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F67B515-CB7C-4FF9-810D-17D524227963}" type="slidenum">
              <a:rPr lang="tr-TR" smtClean="0"/>
              <a:pPr/>
              <a:t>34</a:t>
            </a:fld>
            <a:endParaRPr lang="tr-T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143000" y="1752600"/>
            <a:ext cx="7772400" cy="1829761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omic Sans MS" pitchFamily="66" charset="0"/>
              </a:rPr>
              <a:t>Coca-Cola phased in carbonation by introducing it into strawberry, pineapple, and banana flavored soft drinks.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3581400"/>
            <a:ext cx="2224087" cy="28305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2400" cy="267017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A00000"/>
                </a:solidFill>
                <a:latin typeface="Comic Sans MS" pitchFamily="66" charset="0"/>
              </a:rPr>
              <a:t>The sale of Coca-Cola now surpasses the sale of local tropical drinks. </a:t>
            </a:r>
            <a:br>
              <a:rPr lang="en-US" dirty="0" smtClean="0">
                <a:solidFill>
                  <a:srgbClr val="A00000"/>
                </a:solidFill>
                <a:latin typeface="Comic Sans MS" pitchFamily="66" charset="0"/>
              </a:rPr>
            </a:br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371600" y="1524000"/>
            <a:ext cx="7772400" cy="1829761"/>
          </a:xfrm>
        </p:spPr>
        <p:txBody>
          <a:bodyPr>
            <a:normAutofit fontScale="90000"/>
          </a:bodyPr>
          <a:lstStyle/>
          <a:p>
            <a:r>
              <a:rPr lang="en-US" b="0" dirty="0" smtClean="0"/>
              <a:t>Bill Gates is now one of the world’s wealthiest individuals, but he didn’t earn his fortune in a straight line to success.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Walt Disney was told he lacked creativity.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 Steve Jobs was booted from his own company.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A47D5F3-A9E8-4B33-BB7C-3DBE16A5CBBB}" type="slidenum">
              <a:rPr lang="tr-TR" smtClean="0"/>
              <a:pPr/>
              <a:t>40</a:t>
            </a:fld>
            <a:endParaRPr lang="tr-TR" smtClean="0"/>
          </a:p>
        </p:txBody>
      </p:sp>
      <p:sp>
        <p:nvSpPr>
          <p:cNvPr id="40967" name="Text Box 4"/>
          <p:cNvSpPr txBox="1">
            <a:spLocks noChangeArrowheads="1"/>
          </p:cNvSpPr>
          <p:nvPr/>
        </p:nvSpPr>
        <p:spPr bwMode="auto">
          <a:xfrm>
            <a:off x="304800" y="609600"/>
            <a:ext cx="8610600" cy="586314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4000" dirty="0">
                <a:latin typeface="Comic Sans MS" pitchFamily="66" charset="0"/>
              </a:rPr>
              <a:t>To make a breakthrough you have got to be willing to make mistakes</a:t>
            </a:r>
          </a:p>
          <a:p>
            <a:pPr algn="l">
              <a:spcBef>
                <a:spcPct val="50000"/>
              </a:spcBef>
            </a:pPr>
            <a:r>
              <a:rPr lang="en-US" sz="4000" dirty="0">
                <a:latin typeface="Comic Sans MS" pitchFamily="66" charset="0"/>
              </a:rPr>
              <a:t>Make as many mistakes as you need to learn</a:t>
            </a:r>
          </a:p>
          <a:p>
            <a:pPr algn="l">
              <a:spcBef>
                <a:spcPct val="50000"/>
              </a:spcBef>
            </a:pPr>
            <a:r>
              <a:rPr lang="en-US" sz="4000" dirty="0">
                <a:latin typeface="Comic Sans MS" pitchFamily="66" charset="0"/>
              </a:rPr>
              <a:t>“Failure” is a strengthening process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endParaRPr lang="en-US" sz="2400" dirty="0"/>
          </a:p>
          <a:p>
            <a:pPr algn="l">
              <a:spcBef>
                <a:spcPct val="50000"/>
              </a:spcBef>
              <a:buFontTx/>
              <a:buChar char="•"/>
            </a:pPr>
            <a:endParaRPr lang="en-US" sz="2400" dirty="0"/>
          </a:p>
          <a:p>
            <a:pPr algn="l">
              <a:spcBef>
                <a:spcPct val="50000"/>
              </a:spcBef>
              <a:buFontTx/>
              <a:buChar char="•"/>
            </a:pPr>
            <a:endParaRPr lang="en-US" sz="2100" dirty="0"/>
          </a:p>
          <a:p>
            <a:pPr algn="l">
              <a:spcBef>
                <a:spcPct val="50000"/>
              </a:spcBef>
              <a:buFontTx/>
              <a:buChar char="•"/>
            </a:pPr>
            <a:endParaRPr lang="en-US" sz="21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2057400" y="533400"/>
            <a:ext cx="6172200" cy="1894362"/>
          </a:xfrm>
        </p:spPr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Menlo Industries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905000" y="2438400"/>
            <a:ext cx="6172200" cy="13716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Comic Sans MS" pitchFamily="66" charset="0"/>
              </a:rPr>
              <a:t>design and build custom software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381000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Sign on the Wall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743200" y="1981200"/>
            <a:ext cx="6400800" cy="3810000"/>
          </a:xfrm>
        </p:spPr>
        <p:txBody>
          <a:bodyPr>
            <a:normAutofit/>
          </a:bodyPr>
          <a:lstStyle/>
          <a:p>
            <a:r>
              <a:rPr lang="en-US" sz="8000" i="1" dirty="0" smtClean="0">
                <a:solidFill>
                  <a:srgbClr val="FF0000"/>
                </a:solidFill>
                <a:latin typeface="Comic Sans MS" pitchFamily="66" charset="0"/>
              </a:rPr>
              <a:t>Make Mistakes Faster</a:t>
            </a:r>
            <a:endParaRPr lang="en-US" sz="8000" dirty="0">
              <a:solidFill>
                <a:srgbClr val="FF0000"/>
              </a:solidFill>
            </a:endParaRPr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E2DA2D0-4185-47CC-A7FA-C2C9B0EF7BED}" type="slidenum">
              <a:rPr lang="tr-TR" smtClean="0"/>
              <a:pPr/>
              <a:t>42</a:t>
            </a:fld>
            <a:endParaRPr lang="tr-T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183</TotalTime>
  <Words>582</Words>
  <Application>Microsoft Office PowerPoint</Application>
  <PresentationFormat>On-screen Show (4:3)</PresentationFormat>
  <Paragraphs>99</Paragraphs>
  <Slides>42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4" baseType="lpstr">
      <vt:lpstr>Oriel</vt:lpstr>
      <vt:lpstr>Clip</vt:lpstr>
      <vt:lpstr>I am creative when I…… </vt:lpstr>
      <vt:lpstr>ENABLERS AND OBSTACLES TO CREATIVITY </vt:lpstr>
      <vt:lpstr>Causes of Mental Blocks</vt:lpstr>
      <vt:lpstr>Assuming there is only   one right answer. </vt:lpstr>
      <vt:lpstr>Being distracted by irrelevant information, called “mental dazzle”. </vt:lpstr>
      <vt:lpstr>Being too anxious to finish. </vt:lpstr>
      <vt:lpstr>Getting frustrated by lack of success. </vt:lpstr>
      <vt:lpstr>Perceptual Blocks</vt:lpstr>
      <vt:lpstr>Emotional Blocks  </vt:lpstr>
      <vt:lpstr>Environmental Blocks (Distractions) </vt:lpstr>
      <vt:lpstr>Intellectual Blocks (Don’t have background knowledge)</vt:lpstr>
      <vt:lpstr>Expressive Blocks (Can’t communicate easily with others) </vt:lpstr>
      <vt:lpstr>Enablers to Creative Thinking</vt:lpstr>
      <vt:lpstr>Keep track of your ideas at all times.  </vt:lpstr>
      <vt:lpstr>Keep abreast of your field.  </vt:lpstr>
      <vt:lpstr>Have Courage and Self-confidence.  </vt:lpstr>
      <vt:lpstr>Engage in creative hobbies. </vt:lpstr>
      <vt:lpstr>Risk Taking</vt:lpstr>
      <vt:lpstr>In 1959 Xerox completed the first prototype copier and initiated work to go into mass production. </vt:lpstr>
      <vt:lpstr>They found that producing high quality machines was going to require a great deal of investment. </vt:lpstr>
      <vt:lpstr>Consequently they hired Arthur D. Little to carry out a marketing and financial analysis. </vt:lpstr>
      <vt:lpstr>The analysis concluded that no more than 500 units would sell, which may not justify such a large capital investment. </vt:lpstr>
      <vt:lpstr>The project looked like it would end before it began. </vt:lpstr>
      <vt:lpstr>Fortunately, management went ahead with the risk and took on the project. </vt:lpstr>
      <vt:lpstr>Ten years later Xerox passed the billion dollar ($1,000,000,000.00) mark as a result of their revolutionary office copiers.</vt:lpstr>
      <vt:lpstr>Slide 26</vt:lpstr>
      <vt:lpstr>A  survey showed there was not a market for personal computers (PCs).</vt:lpstr>
      <vt:lpstr>In 1979 they decided not to take the risk and as a result did not market the Alto. </vt:lpstr>
      <vt:lpstr>Epilogue Xerox was the first to develop the PC, yet it still remains a copy company to many people, while revenues from Apple and IBM measured in the billions of dollars by 1981.</vt:lpstr>
      <vt:lpstr>Never say die</vt:lpstr>
      <vt:lpstr>Slide 31</vt:lpstr>
      <vt:lpstr>Slide 32</vt:lpstr>
      <vt:lpstr>Coca-Cola FAILED!!!  But did they QUIT??</vt:lpstr>
      <vt:lpstr>Indonesians were used to tea, coffee, and tropical soft drinks and were unaccustomed to carbonated drinks. </vt:lpstr>
      <vt:lpstr>Coca-Cola phased in carbonation by introducing it into strawberry, pineapple, and banana flavored soft drinks. </vt:lpstr>
      <vt:lpstr>The sale of Coca-Cola now surpasses the sale of local tropical drinks.  </vt:lpstr>
      <vt:lpstr>Bill Gates is now one of the world’s wealthiest individuals, but he didn’t earn his fortune in a straight line to success. </vt:lpstr>
      <vt:lpstr>Walt Disney was told he lacked creativity. </vt:lpstr>
      <vt:lpstr> Steve Jobs was booted from his own company.</vt:lpstr>
      <vt:lpstr>Slide 40</vt:lpstr>
      <vt:lpstr>Menlo Industries</vt:lpstr>
      <vt:lpstr>Sign on the Wall</vt:lpstr>
    </vt:vector>
  </TitlesOfParts>
  <Company>Study Hall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Teachers</dc:creator>
  <cp:lastModifiedBy>Poonam</cp:lastModifiedBy>
  <cp:revision>34</cp:revision>
  <dcterms:created xsi:type="dcterms:W3CDTF">2016-03-04T03:42:25Z</dcterms:created>
  <dcterms:modified xsi:type="dcterms:W3CDTF">2016-07-06T14:09:02Z</dcterms:modified>
</cp:coreProperties>
</file>